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57" r:id="rId3"/>
    <p:sldId id="271" r:id="rId4"/>
    <p:sldId id="258" r:id="rId5"/>
    <p:sldId id="272" r:id="rId6"/>
    <p:sldId id="261" r:id="rId7"/>
    <p:sldId id="273" r:id="rId8"/>
    <p:sldId id="262" r:id="rId9"/>
    <p:sldId id="270" r:id="rId10"/>
    <p:sldId id="263" r:id="rId11"/>
    <p:sldId id="274" r:id="rId12"/>
    <p:sldId id="260" r:id="rId13"/>
    <p:sldId id="275" r:id="rId14"/>
    <p:sldId id="259" r:id="rId15"/>
    <p:sldId id="27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2CD1C-BAF2-4EB4-B08A-AB05EC32C2B5}" v="601" dt="2023-10-08T06:24:06.693"/>
    <p1510:client id="{5FF4E727-0E16-4023-8FCB-E1D95EA6DE47}" v="311" dt="2023-10-08T07:32:45.055"/>
    <p1510:client id="{6A9D63BD-0F9A-4F5C-AC5C-A0936541D97F}" v="278" dt="2023-10-07T22:50:55.645"/>
    <p1510:client id="{8BA2C814-3691-4F08-B043-953E8D0A91BA}" v="123" dt="2023-10-08T08:16:39.377"/>
    <p1510:client id="{F1DB0C25-EFD7-4C10-99AA-64394B01C5E4}" v="499" dt="2023-10-07T20:23:57.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wfybNrQ6_8"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yhouterspacetourismagency.github.io/"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3635022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5476-F2C8-2CBC-D123-D1A3B4BEDD67}"/>
              </a:ext>
            </a:extLst>
          </p:cNvPr>
          <p:cNvSpPr>
            <a:spLocks noGrp="1"/>
          </p:cNvSpPr>
          <p:nvPr>
            <p:ph type="title"/>
          </p:nvPr>
        </p:nvSpPr>
        <p:spPr/>
        <p:txBody>
          <a:bodyPr/>
          <a:lstStyle/>
          <a:p>
            <a:endParaRPr lang="en-US"/>
          </a:p>
        </p:txBody>
      </p:sp>
      <p:pic>
        <p:nvPicPr>
          <p:cNvPr id="5" name="Picture 4" descr="BBC Two - Earth, Series 1, Human">
            <a:extLst>
              <a:ext uri="{FF2B5EF4-FFF2-40B4-BE49-F238E27FC236}">
                <a16:creationId xmlns:a16="http://schemas.microsoft.com/office/drawing/2014/main" id="{FFDCF33C-5A90-E8E5-BBC8-C55F33AAAF88}"/>
              </a:ext>
            </a:extLst>
          </p:cNvPr>
          <p:cNvPicPr>
            <a:picLocks noChangeAspect="1"/>
          </p:cNvPicPr>
          <p:nvPr/>
        </p:nvPicPr>
        <p:blipFill>
          <a:blip r:embed="rId2"/>
          <a:stretch>
            <a:fillRect/>
          </a:stretch>
        </p:blipFill>
        <p:spPr>
          <a:xfrm>
            <a:off x="-1716" y="1310"/>
            <a:ext cx="12198198" cy="6868605"/>
          </a:xfrm>
          <a:prstGeom prst="rect">
            <a:avLst/>
          </a:prstGeom>
        </p:spPr>
      </p:pic>
      <p:sp>
        <p:nvSpPr>
          <p:cNvPr id="7" name="Rectangle 6">
            <a:extLst>
              <a:ext uri="{FF2B5EF4-FFF2-40B4-BE49-F238E27FC236}">
                <a16:creationId xmlns:a16="http://schemas.microsoft.com/office/drawing/2014/main" id="{566B0EDD-BD42-6996-74BD-A71A17304E42}"/>
              </a:ext>
            </a:extLst>
          </p:cNvPr>
          <p:cNvSpPr/>
          <p:nvPr/>
        </p:nvSpPr>
        <p:spPr>
          <a:xfrm>
            <a:off x="2854738" y="579779"/>
            <a:ext cx="6880086" cy="971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accent4"/>
                </a:solidFill>
                <a:latin typeface="Consolas"/>
                <a:ea typeface="Calibri"/>
                <a:cs typeface="Calibri"/>
              </a:rPr>
              <a:t>OLYMPUS MONS VOLCANO, MARS</a:t>
            </a:r>
            <a:endParaRPr lang="en-US" sz="3600" dirty="0">
              <a:solidFill>
                <a:schemeClr val="accent4"/>
              </a:solidFill>
              <a:latin typeface="Consolas"/>
            </a:endParaRPr>
          </a:p>
        </p:txBody>
      </p:sp>
      <p:sp>
        <p:nvSpPr>
          <p:cNvPr id="9" name="Rectangle 8">
            <a:extLst>
              <a:ext uri="{FF2B5EF4-FFF2-40B4-BE49-F238E27FC236}">
                <a16:creationId xmlns:a16="http://schemas.microsoft.com/office/drawing/2014/main" id="{BE9655ED-3AE2-8A6F-0138-9B31EA7345C9}"/>
              </a:ext>
            </a:extLst>
          </p:cNvPr>
          <p:cNvSpPr/>
          <p:nvPr/>
        </p:nvSpPr>
        <p:spPr>
          <a:xfrm>
            <a:off x="1220303" y="2424039"/>
            <a:ext cx="5002696" cy="2904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accent4"/>
                </a:solidFill>
                <a:ea typeface="Calibri"/>
                <a:cs typeface="Calibri"/>
              </a:rPr>
              <a:t>The Olympus Mons volcano is the tallest volcano in the known Solar System. It is 27 km high, three times the size of Mount Everest. It is also the youngest large volcano on Mars. The Olympus Mons volcano is a shield volcano (a shield volcano is shaped like a warrior's shield put on the ground).</a:t>
            </a:r>
          </a:p>
        </p:txBody>
      </p:sp>
      <p:pic>
        <p:nvPicPr>
          <p:cNvPr id="4" name="Content Placeholder 3" descr="3d rendered illustration of the mars - olympus mons - Illustration( Sebastian Kaulitzki)S">
            <a:extLst>
              <a:ext uri="{FF2B5EF4-FFF2-40B4-BE49-F238E27FC236}">
                <a16:creationId xmlns:a16="http://schemas.microsoft.com/office/drawing/2014/main" id="{148C1DA0-72C2-C151-C48A-8AC953128A49}"/>
              </a:ext>
            </a:extLst>
          </p:cNvPr>
          <p:cNvPicPr>
            <a:picLocks noGrp="1" noChangeAspect="1"/>
          </p:cNvPicPr>
          <p:nvPr>
            <p:ph idx="1"/>
          </p:nvPr>
        </p:nvPicPr>
        <p:blipFill>
          <a:blip r:embed="rId3"/>
          <a:stretch>
            <a:fillRect/>
          </a:stretch>
        </p:blipFill>
        <p:spPr>
          <a:xfrm>
            <a:off x="6617506" y="2156929"/>
            <a:ext cx="5064033" cy="3788121"/>
          </a:xfrm>
        </p:spPr>
      </p:pic>
    </p:spTree>
    <p:extLst>
      <p:ext uri="{BB962C8B-B14F-4D97-AF65-F5344CB8AC3E}">
        <p14:creationId xmlns:p14="http://schemas.microsoft.com/office/powerpoint/2010/main" val="97459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4064174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9277-487B-ED77-41F6-4941B682DD5E}"/>
              </a:ext>
            </a:extLst>
          </p:cNvPr>
          <p:cNvSpPr>
            <a:spLocks noGrp="1"/>
          </p:cNvSpPr>
          <p:nvPr>
            <p:ph type="title"/>
          </p:nvPr>
        </p:nvSpPr>
        <p:spPr/>
        <p:txBody>
          <a:bodyPr/>
          <a:lstStyle/>
          <a:p>
            <a:endParaRPr lang="en-US"/>
          </a:p>
        </p:txBody>
      </p:sp>
      <p:pic>
        <p:nvPicPr>
          <p:cNvPr id="5" name="Picture 4" descr="BBC Two - Earth, Series 1, Human">
            <a:extLst>
              <a:ext uri="{FF2B5EF4-FFF2-40B4-BE49-F238E27FC236}">
                <a16:creationId xmlns:a16="http://schemas.microsoft.com/office/drawing/2014/main" id="{B3B9F2EF-6421-F196-F5A4-E6E412CED4F5}"/>
              </a:ext>
            </a:extLst>
          </p:cNvPr>
          <p:cNvPicPr>
            <a:picLocks noChangeAspect="1"/>
          </p:cNvPicPr>
          <p:nvPr/>
        </p:nvPicPr>
        <p:blipFill>
          <a:blip r:embed="rId2"/>
          <a:stretch>
            <a:fillRect/>
          </a:stretch>
        </p:blipFill>
        <p:spPr>
          <a:xfrm>
            <a:off x="-1716" y="-9733"/>
            <a:ext cx="12198198" cy="6868605"/>
          </a:xfrm>
          <a:prstGeom prst="rect">
            <a:avLst/>
          </a:prstGeom>
        </p:spPr>
      </p:pic>
      <p:sp>
        <p:nvSpPr>
          <p:cNvPr id="6" name="Rectangle 5">
            <a:extLst>
              <a:ext uri="{FF2B5EF4-FFF2-40B4-BE49-F238E27FC236}">
                <a16:creationId xmlns:a16="http://schemas.microsoft.com/office/drawing/2014/main" id="{930F6F7C-037A-96FA-EBD6-DF8BCC4B70FE}"/>
              </a:ext>
            </a:extLst>
          </p:cNvPr>
          <p:cNvSpPr/>
          <p:nvPr/>
        </p:nvSpPr>
        <p:spPr>
          <a:xfrm>
            <a:off x="732174" y="698499"/>
            <a:ext cx="10715128" cy="949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solidFill>
                <a:latin typeface="Consolas"/>
                <a:ea typeface="Calibri"/>
                <a:cs typeface="Calibri"/>
              </a:rPr>
              <a:t>Our project video: </a:t>
            </a:r>
            <a:r>
              <a:rPr lang="en-US" sz="3200" dirty="0">
                <a:solidFill>
                  <a:schemeClr val="accent4"/>
                </a:solidFill>
                <a:latin typeface="Consolas"/>
                <a:ea typeface="+mn-lt"/>
                <a:cs typeface="+mn-lt"/>
                <a:hlinkClick r:id="rId3">
                  <a:extLst>
                    <a:ext uri="{A12FA001-AC4F-418D-AE19-62706E023703}">
                      <ahyp:hlinkClr xmlns:ahyp="http://schemas.microsoft.com/office/drawing/2018/hyperlinkcolor" val="tx"/>
                    </a:ext>
                  </a:extLst>
                </a:hlinkClick>
              </a:rPr>
              <a:t>"International Tourist Office"/youtube</a:t>
            </a:r>
            <a:endParaRPr lang="en-US" sz="3200">
              <a:solidFill>
                <a:schemeClr val="accent4"/>
              </a:solidFill>
              <a:latin typeface="Consolas"/>
              <a:ea typeface="Calibri"/>
              <a:cs typeface="Calibri"/>
            </a:endParaRPr>
          </a:p>
        </p:txBody>
      </p:sp>
      <p:pic>
        <p:nvPicPr>
          <p:cNvPr id="14" name="Content Placeholder 13" descr="A planet in space with a sunset&#10;&#10;Description automatically generated">
            <a:extLst>
              <a:ext uri="{FF2B5EF4-FFF2-40B4-BE49-F238E27FC236}">
                <a16:creationId xmlns:a16="http://schemas.microsoft.com/office/drawing/2014/main" id="{3C47B7F2-D76C-C487-4BC4-1D43E202AC03}"/>
              </a:ext>
            </a:extLst>
          </p:cNvPr>
          <p:cNvPicPr>
            <a:picLocks noGrp="1" noChangeAspect="1"/>
          </p:cNvPicPr>
          <p:nvPr>
            <p:ph idx="1"/>
          </p:nvPr>
        </p:nvPicPr>
        <p:blipFill>
          <a:blip r:embed="rId4"/>
          <a:stretch>
            <a:fillRect/>
          </a:stretch>
        </p:blipFill>
        <p:spPr>
          <a:xfrm>
            <a:off x="1137479" y="2393720"/>
            <a:ext cx="7520608" cy="3579584"/>
          </a:xfrm>
        </p:spPr>
      </p:pic>
    </p:spTree>
    <p:extLst>
      <p:ext uri="{BB962C8B-B14F-4D97-AF65-F5344CB8AC3E}">
        <p14:creationId xmlns:p14="http://schemas.microsoft.com/office/powerpoint/2010/main" val="387927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2084063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1CE6-BFF8-AC76-428B-6922E4CE52E0}"/>
              </a:ext>
            </a:extLst>
          </p:cNvPr>
          <p:cNvSpPr>
            <a:spLocks noGrp="1"/>
          </p:cNvSpPr>
          <p:nvPr>
            <p:ph type="title"/>
          </p:nvPr>
        </p:nvSpPr>
        <p:spPr/>
        <p:txBody>
          <a:bodyPr/>
          <a:lstStyle/>
          <a:p>
            <a:endParaRPr lang="en-US"/>
          </a:p>
        </p:txBody>
      </p:sp>
      <p:pic>
        <p:nvPicPr>
          <p:cNvPr id="5" name="Picture 4" descr="BBC Two - Earth, Series 1, Human">
            <a:extLst>
              <a:ext uri="{FF2B5EF4-FFF2-40B4-BE49-F238E27FC236}">
                <a16:creationId xmlns:a16="http://schemas.microsoft.com/office/drawing/2014/main" id="{4B4FA720-7E9C-DF44-A1AE-9D69CF08100A}"/>
              </a:ext>
            </a:extLst>
          </p:cNvPr>
          <p:cNvPicPr>
            <a:picLocks noChangeAspect="1"/>
          </p:cNvPicPr>
          <p:nvPr/>
        </p:nvPicPr>
        <p:blipFill>
          <a:blip r:embed="rId2"/>
          <a:stretch>
            <a:fillRect/>
          </a:stretch>
        </p:blipFill>
        <p:spPr>
          <a:xfrm>
            <a:off x="-1716" y="1311"/>
            <a:ext cx="12198198" cy="6857561"/>
          </a:xfrm>
          <a:prstGeom prst="rect">
            <a:avLst/>
          </a:prstGeom>
        </p:spPr>
      </p:pic>
      <p:sp>
        <p:nvSpPr>
          <p:cNvPr id="6" name="Rectangle 5">
            <a:extLst>
              <a:ext uri="{FF2B5EF4-FFF2-40B4-BE49-F238E27FC236}">
                <a16:creationId xmlns:a16="http://schemas.microsoft.com/office/drawing/2014/main" id="{2875202B-8E22-915D-D47C-D324CB719624}"/>
              </a:ext>
            </a:extLst>
          </p:cNvPr>
          <p:cNvSpPr/>
          <p:nvPr/>
        </p:nvSpPr>
        <p:spPr>
          <a:xfrm>
            <a:off x="1648238" y="659847"/>
            <a:ext cx="7662981" cy="15196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accent4"/>
                </a:solidFill>
                <a:latin typeface="Consolas"/>
                <a:ea typeface="Calibri"/>
                <a:cs typeface="Calibri"/>
              </a:rPr>
              <a:t>Here you can "book" tickets:</a:t>
            </a:r>
            <a:r>
              <a:rPr lang="en-US" sz="3200" dirty="0">
                <a:solidFill>
                  <a:schemeClr val="accent4"/>
                </a:solidFill>
                <a:ea typeface="+mn-lt"/>
                <a:cs typeface="+mn-lt"/>
                <a:hlinkClick r:id="rId3">
                  <a:extLst>
                    <a:ext uri="{A12FA001-AC4F-418D-AE19-62706E023703}">
                      <ahyp:hlinkClr xmlns:ahyp="http://schemas.microsoft.com/office/drawing/2018/hyperlinkcolor" val="tx"/>
                    </a:ext>
                  </a:extLst>
                </a:hlinkClick>
              </a:rPr>
              <a:t>yhouterspacetourismoffice</a:t>
            </a:r>
            <a:r>
              <a:rPr lang="en-US" sz="3200" dirty="0">
                <a:solidFill>
                  <a:schemeClr val="accent4"/>
                </a:solidFill>
                <a:latin typeface="Consolas"/>
                <a:ea typeface="Calibri"/>
                <a:cs typeface="Calibri"/>
              </a:rPr>
              <a:t> </a:t>
            </a:r>
            <a:endParaRPr lang="en-US" dirty="0">
              <a:solidFill>
                <a:schemeClr val="accent4"/>
              </a:solidFill>
              <a:latin typeface="Calibri" panose="020F0502020204030204"/>
              <a:ea typeface="Calibri" panose="020F0502020204030204"/>
              <a:cs typeface="Calibri" panose="020F0502020204030204"/>
            </a:endParaRPr>
          </a:p>
        </p:txBody>
      </p:sp>
      <p:pic>
        <p:nvPicPr>
          <p:cNvPr id="4" name="Content Placeholder 3" descr="A screenshot of a website&#10;&#10;Description automatically generated">
            <a:extLst>
              <a:ext uri="{FF2B5EF4-FFF2-40B4-BE49-F238E27FC236}">
                <a16:creationId xmlns:a16="http://schemas.microsoft.com/office/drawing/2014/main" id="{B3691DC4-2D4F-31BC-1298-8B6A0C20FADB}"/>
              </a:ext>
            </a:extLst>
          </p:cNvPr>
          <p:cNvPicPr>
            <a:picLocks noGrp="1" noChangeAspect="1"/>
          </p:cNvPicPr>
          <p:nvPr>
            <p:ph idx="1"/>
          </p:nvPr>
        </p:nvPicPr>
        <p:blipFill>
          <a:blip r:embed="rId4"/>
          <a:stretch>
            <a:fillRect/>
          </a:stretch>
        </p:blipFill>
        <p:spPr>
          <a:xfrm>
            <a:off x="833093" y="2954767"/>
            <a:ext cx="6096000" cy="2905300"/>
          </a:xfrm>
        </p:spPr>
      </p:pic>
    </p:spTree>
    <p:extLst>
      <p:ext uri="{BB962C8B-B14F-4D97-AF65-F5344CB8AC3E}">
        <p14:creationId xmlns:p14="http://schemas.microsoft.com/office/powerpoint/2010/main" val="217239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1066586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32F7-6CA5-7864-3195-77D2DBAFC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B83CAB-3B3A-43B8-0D8A-4BD3425CA2D7}"/>
              </a:ext>
            </a:extLst>
          </p:cNvPr>
          <p:cNvSpPr>
            <a:spLocks noGrp="1"/>
          </p:cNvSpPr>
          <p:nvPr>
            <p:ph idx="1"/>
          </p:nvPr>
        </p:nvSpPr>
        <p:spPr/>
        <p:txBody>
          <a:bodyPr/>
          <a:lstStyle/>
          <a:p>
            <a:endParaRPr lang="en-US"/>
          </a:p>
        </p:txBody>
      </p:sp>
      <p:pic>
        <p:nvPicPr>
          <p:cNvPr id="5" name="Picture 4" descr="BBC Two - Earth, Series 1, Human">
            <a:extLst>
              <a:ext uri="{FF2B5EF4-FFF2-40B4-BE49-F238E27FC236}">
                <a16:creationId xmlns:a16="http://schemas.microsoft.com/office/drawing/2014/main" id="{747C12DB-2FA5-8575-F646-5FB41170DB49}"/>
              </a:ext>
            </a:extLst>
          </p:cNvPr>
          <p:cNvPicPr>
            <a:picLocks noChangeAspect="1"/>
          </p:cNvPicPr>
          <p:nvPr/>
        </p:nvPicPr>
        <p:blipFill>
          <a:blip r:embed="rId2"/>
          <a:stretch>
            <a:fillRect/>
          </a:stretch>
        </p:blipFill>
        <p:spPr>
          <a:xfrm>
            <a:off x="-1716" y="1310"/>
            <a:ext cx="12198198" cy="6868605"/>
          </a:xfrm>
          <a:prstGeom prst="rect">
            <a:avLst/>
          </a:prstGeom>
        </p:spPr>
      </p:pic>
      <p:sp>
        <p:nvSpPr>
          <p:cNvPr id="6" name="Rectangle 5">
            <a:extLst>
              <a:ext uri="{FF2B5EF4-FFF2-40B4-BE49-F238E27FC236}">
                <a16:creationId xmlns:a16="http://schemas.microsoft.com/office/drawing/2014/main" id="{A9A3E197-4B4A-915A-39BC-EBCA53E78FAE}"/>
              </a:ext>
            </a:extLst>
          </p:cNvPr>
          <p:cNvSpPr/>
          <p:nvPr/>
        </p:nvSpPr>
        <p:spPr>
          <a:xfrm>
            <a:off x="3740978" y="2810565"/>
            <a:ext cx="4704521" cy="12368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accent4"/>
                </a:solidFill>
                <a:ea typeface="Calibri"/>
                <a:cs typeface="Calibri"/>
              </a:rPr>
              <a:t>THANK YOU!</a:t>
            </a:r>
            <a:endParaRPr lang="en-US" sz="6600" dirty="0">
              <a:solidFill>
                <a:schemeClr val="accent4"/>
              </a:solidFill>
            </a:endParaRPr>
          </a:p>
        </p:txBody>
      </p:sp>
    </p:spTree>
    <p:extLst>
      <p:ext uri="{BB962C8B-B14F-4D97-AF65-F5344CB8AC3E}">
        <p14:creationId xmlns:p14="http://schemas.microsoft.com/office/powerpoint/2010/main" val="3844205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5354-2490-AB7F-0696-414688E5F019}"/>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A4A38400-9105-A098-A889-261238CD2746}"/>
              </a:ext>
            </a:extLst>
          </p:cNvPr>
          <p:cNvSpPr txBox="1"/>
          <p:nvPr/>
        </p:nvSpPr>
        <p:spPr>
          <a:xfrm>
            <a:off x="4724400" y="3200400"/>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0" b="1" dirty="0">
              <a:solidFill>
                <a:schemeClr val="accent4"/>
              </a:solidFill>
              <a:ea typeface="Calibri"/>
              <a:cs typeface="Calibri"/>
            </a:endParaRPr>
          </a:p>
        </p:txBody>
      </p:sp>
      <p:pic>
        <p:nvPicPr>
          <p:cNvPr id="6" name="Picture 5" descr="BBC Two - Earth, Series 1, Human">
            <a:extLst>
              <a:ext uri="{FF2B5EF4-FFF2-40B4-BE49-F238E27FC236}">
                <a16:creationId xmlns:a16="http://schemas.microsoft.com/office/drawing/2014/main" id="{EFFC02B8-A877-690E-D209-76AA02F0886E}"/>
              </a:ext>
            </a:extLst>
          </p:cNvPr>
          <p:cNvPicPr>
            <a:picLocks noChangeAspect="1"/>
          </p:cNvPicPr>
          <p:nvPr/>
        </p:nvPicPr>
        <p:blipFill>
          <a:blip r:embed="rId2"/>
          <a:stretch>
            <a:fillRect/>
          </a:stretch>
        </p:blipFill>
        <p:spPr>
          <a:xfrm>
            <a:off x="-1716" y="1311"/>
            <a:ext cx="12198198" cy="7056343"/>
          </a:xfrm>
          <a:prstGeom prst="rect">
            <a:avLst/>
          </a:prstGeom>
        </p:spPr>
      </p:pic>
      <p:sp>
        <p:nvSpPr>
          <p:cNvPr id="7" name="TextBox 6">
            <a:extLst>
              <a:ext uri="{FF2B5EF4-FFF2-40B4-BE49-F238E27FC236}">
                <a16:creationId xmlns:a16="http://schemas.microsoft.com/office/drawing/2014/main" id="{2B84348B-AA13-6EAB-4EF8-3A48B6E996D4}"/>
              </a:ext>
            </a:extLst>
          </p:cNvPr>
          <p:cNvSpPr txBox="1"/>
          <p:nvPr/>
        </p:nvSpPr>
        <p:spPr>
          <a:xfrm>
            <a:off x="176695" y="1192695"/>
            <a:ext cx="737152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accent4"/>
              </a:solidFill>
              <a:latin typeface="Consolas"/>
              <a:ea typeface="Calibri"/>
              <a:cs typeface="Calibri"/>
            </a:endParaRPr>
          </a:p>
        </p:txBody>
      </p:sp>
      <p:sp>
        <p:nvSpPr>
          <p:cNvPr id="8" name="TextBox 7">
            <a:extLst>
              <a:ext uri="{FF2B5EF4-FFF2-40B4-BE49-F238E27FC236}">
                <a16:creationId xmlns:a16="http://schemas.microsoft.com/office/drawing/2014/main" id="{7427E144-E43F-1425-94C4-E6D9AB750B24}"/>
              </a:ext>
            </a:extLst>
          </p:cNvPr>
          <p:cNvSpPr txBox="1"/>
          <p:nvPr/>
        </p:nvSpPr>
        <p:spPr>
          <a:xfrm>
            <a:off x="179456" y="2114825"/>
            <a:ext cx="3823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accent4"/>
              </a:solidFill>
              <a:ea typeface="Calibri"/>
              <a:cs typeface="Calibri"/>
            </a:endParaRPr>
          </a:p>
        </p:txBody>
      </p:sp>
      <p:sp>
        <p:nvSpPr>
          <p:cNvPr id="5" name="Rectangle 4">
            <a:extLst>
              <a:ext uri="{FF2B5EF4-FFF2-40B4-BE49-F238E27FC236}">
                <a16:creationId xmlns:a16="http://schemas.microsoft.com/office/drawing/2014/main" id="{EA2BD2AB-45CD-ED2E-D13C-BE412C4CC507}"/>
              </a:ext>
            </a:extLst>
          </p:cNvPr>
          <p:cNvSpPr/>
          <p:nvPr/>
        </p:nvSpPr>
        <p:spPr>
          <a:xfrm>
            <a:off x="3361185" y="569946"/>
            <a:ext cx="4248150" cy="923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4"/>
                </a:solidFill>
                <a:latin typeface="Consolas"/>
              </a:rPr>
              <a:t>Our solution:</a:t>
            </a:r>
            <a:endParaRPr lang="en-US" dirty="0">
              <a:solidFill>
                <a:schemeClr val="accent4"/>
              </a:solidFill>
            </a:endParaRPr>
          </a:p>
        </p:txBody>
      </p:sp>
      <p:sp>
        <p:nvSpPr>
          <p:cNvPr id="9" name="Rectangle 8">
            <a:extLst>
              <a:ext uri="{FF2B5EF4-FFF2-40B4-BE49-F238E27FC236}">
                <a16:creationId xmlns:a16="http://schemas.microsoft.com/office/drawing/2014/main" id="{000B22F4-56D3-72B0-3E5C-43F084012C1F}"/>
              </a:ext>
            </a:extLst>
          </p:cNvPr>
          <p:cNvSpPr/>
          <p:nvPr/>
        </p:nvSpPr>
        <p:spPr>
          <a:xfrm>
            <a:off x="973206" y="2301544"/>
            <a:ext cx="4508825" cy="40454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accent4"/>
                </a:solidFill>
                <a:ea typeface="Calibri"/>
                <a:cs typeface="Calibri"/>
              </a:rPr>
              <a:t>Our solution has a simple concept: "tourists" will handle a 50 liters air compressor with them. In an hour, people breathe 23 liters of air, so after a 2-hour journey, the "tourist" will come back to the capsule and switch</a:t>
            </a:r>
          </a:p>
          <a:p>
            <a:r>
              <a:rPr lang="en-US" dirty="0">
                <a:solidFill>
                  <a:schemeClr val="accent4"/>
                </a:solidFill>
                <a:ea typeface="Calibri"/>
                <a:cs typeface="Calibri"/>
              </a:rPr>
              <a:t>their air compressor. In the capsule, each "visitor" will have 12 air compressors. At the end of the day, the capsule will come back to the  rocket that remained on the planet's orbit and the "visitor" will grab another 12 air compressors for the next day. For handling the pressure, the "tourist" will use a suit that is compatible with the atmosphere of every destination.</a:t>
            </a:r>
          </a:p>
        </p:txBody>
      </p:sp>
      <p:pic>
        <p:nvPicPr>
          <p:cNvPr id="12" name="Content Placeholder 11" descr="Extravehicular Mobility Unit - Wikipedia">
            <a:extLst>
              <a:ext uri="{FF2B5EF4-FFF2-40B4-BE49-F238E27FC236}">
                <a16:creationId xmlns:a16="http://schemas.microsoft.com/office/drawing/2014/main" id="{CD7A3CCE-D55D-7AB8-C38F-175F8F5E80C8}"/>
              </a:ext>
            </a:extLst>
          </p:cNvPr>
          <p:cNvPicPr>
            <a:picLocks noGrp="1" noChangeAspect="1"/>
          </p:cNvPicPr>
          <p:nvPr>
            <p:ph idx="1"/>
          </p:nvPr>
        </p:nvPicPr>
        <p:blipFill>
          <a:blip r:embed="rId3"/>
          <a:stretch>
            <a:fillRect/>
          </a:stretch>
        </p:blipFill>
        <p:spPr>
          <a:xfrm>
            <a:off x="6560103" y="1916837"/>
            <a:ext cx="2959100" cy="4191000"/>
          </a:xfrm>
        </p:spPr>
      </p:pic>
    </p:spTree>
    <p:extLst>
      <p:ext uri="{BB962C8B-B14F-4D97-AF65-F5344CB8AC3E}">
        <p14:creationId xmlns:p14="http://schemas.microsoft.com/office/powerpoint/2010/main" val="236706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3842248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6361-1844-BE74-7496-9F5640DC329C}"/>
              </a:ext>
            </a:extLst>
          </p:cNvPr>
          <p:cNvSpPr>
            <a:spLocks noGrp="1"/>
          </p:cNvSpPr>
          <p:nvPr>
            <p:ph type="title"/>
          </p:nvPr>
        </p:nvSpPr>
        <p:spPr/>
        <p:txBody>
          <a:bodyPr/>
          <a:lstStyle/>
          <a:p>
            <a:endParaRPr lang="en-US"/>
          </a:p>
        </p:txBody>
      </p:sp>
      <p:pic>
        <p:nvPicPr>
          <p:cNvPr id="6" name="Picture 5" descr="BBC Two - Earth, Series 1, Human">
            <a:extLst>
              <a:ext uri="{FF2B5EF4-FFF2-40B4-BE49-F238E27FC236}">
                <a16:creationId xmlns:a16="http://schemas.microsoft.com/office/drawing/2014/main" id="{14AC56A4-DA0A-2F54-EE9C-9E7E830AE405}"/>
              </a:ext>
            </a:extLst>
          </p:cNvPr>
          <p:cNvPicPr>
            <a:picLocks noChangeAspect="1"/>
          </p:cNvPicPr>
          <p:nvPr/>
        </p:nvPicPr>
        <p:blipFill>
          <a:blip r:embed="rId2"/>
          <a:stretch>
            <a:fillRect/>
          </a:stretch>
        </p:blipFill>
        <p:spPr>
          <a:xfrm>
            <a:off x="-1716" y="1311"/>
            <a:ext cx="12198198" cy="7056343"/>
          </a:xfrm>
          <a:prstGeom prst="rect">
            <a:avLst/>
          </a:prstGeom>
        </p:spPr>
      </p:pic>
      <p:sp>
        <p:nvSpPr>
          <p:cNvPr id="7" name="TextBox 6">
            <a:extLst>
              <a:ext uri="{FF2B5EF4-FFF2-40B4-BE49-F238E27FC236}">
                <a16:creationId xmlns:a16="http://schemas.microsoft.com/office/drawing/2014/main" id="{5F88C7E9-5B56-5920-EDFC-5BC49EAAE865}"/>
              </a:ext>
            </a:extLst>
          </p:cNvPr>
          <p:cNvSpPr txBox="1"/>
          <p:nvPr/>
        </p:nvSpPr>
        <p:spPr>
          <a:xfrm>
            <a:off x="951534" y="816940"/>
            <a:ext cx="75040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ea typeface="Calibri"/>
              <a:cs typeface="Calibri"/>
            </a:endParaRPr>
          </a:p>
        </p:txBody>
      </p:sp>
      <p:sp>
        <p:nvSpPr>
          <p:cNvPr id="4" name="Rectangle 3">
            <a:extLst>
              <a:ext uri="{FF2B5EF4-FFF2-40B4-BE49-F238E27FC236}">
                <a16:creationId xmlns:a16="http://schemas.microsoft.com/office/drawing/2014/main" id="{7C2AE625-ACE1-2ECE-3F9C-5D74550F0AEC}"/>
              </a:ext>
            </a:extLst>
          </p:cNvPr>
          <p:cNvSpPr/>
          <p:nvPr/>
        </p:nvSpPr>
        <p:spPr>
          <a:xfrm>
            <a:off x="233638" y="519008"/>
            <a:ext cx="7724775" cy="138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FFC000"/>
                </a:solidFill>
                <a:latin typeface="Calibri"/>
              </a:rPr>
              <a:t>Our first destination will be an Earth Observing Satellite. Afterwards, we are going all the way to </a:t>
            </a:r>
            <a:r>
              <a:rPr lang="en-US" sz="2000" b="1" dirty="0" err="1">
                <a:solidFill>
                  <a:srgbClr val="FFC000"/>
                </a:solidFill>
                <a:latin typeface="Calibri"/>
              </a:rPr>
              <a:t>Caloris</a:t>
            </a:r>
            <a:r>
              <a:rPr lang="en-US" sz="2000" b="1" dirty="0">
                <a:solidFill>
                  <a:srgbClr val="FFC000"/>
                </a:solidFill>
                <a:latin typeface="Calibri"/>
              </a:rPr>
              <a:t> Basin on Mercury. </a:t>
            </a:r>
            <a:endParaRPr lang="en-US" dirty="0">
              <a:solidFill>
                <a:srgbClr val="FFFFFF"/>
              </a:solidFill>
              <a:latin typeface="Calibri"/>
            </a:endParaRPr>
          </a:p>
          <a:p>
            <a:pPr algn="ctr"/>
            <a:r>
              <a:rPr lang="en-US" sz="2000" b="1" dirty="0">
                <a:solidFill>
                  <a:srgbClr val="FFC000"/>
                </a:solidFill>
                <a:latin typeface="Calibri"/>
              </a:rPr>
              <a:t>Our tour will end with the Olympus Mons Volcano on Mars.</a:t>
            </a:r>
            <a:endParaRPr lang="en-US" dirty="0">
              <a:ea typeface="Calibri"/>
              <a:cs typeface="Calibri"/>
            </a:endParaRPr>
          </a:p>
        </p:txBody>
      </p:sp>
      <p:pic>
        <p:nvPicPr>
          <p:cNvPr id="5" name="Content Placeholder 4" descr="A model of a satellite on a planet&#10;&#10;Description automatically generated">
            <a:extLst>
              <a:ext uri="{FF2B5EF4-FFF2-40B4-BE49-F238E27FC236}">
                <a16:creationId xmlns:a16="http://schemas.microsoft.com/office/drawing/2014/main" id="{3C38D9F3-79B6-844F-1C65-A95D89051C50}"/>
              </a:ext>
            </a:extLst>
          </p:cNvPr>
          <p:cNvPicPr>
            <a:picLocks noGrp="1" noChangeAspect="1"/>
          </p:cNvPicPr>
          <p:nvPr>
            <p:ph idx="1"/>
          </p:nvPr>
        </p:nvPicPr>
        <p:blipFill>
          <a:blip r:embed="rId3"/>
          <a:stretch>
            <a:fillRect/>
          </a:stretch>
        </p:blipFill>
        <p:spPr>
          <a:xfrm>
            <a:off x="1342407" y="2388841"/>
            <a:ext cx="3422231" cy="2275165"/>
          </a:xfrm>
        </p:spPr>
      </p:pic>
      <p:pic>
        <p:nvPicPr>
          <p:cNvPr id="8" name="Picture 7" descr="A satellite in space above a planet&#10;&#10;Description automatically generated">
            <a:extLst>
              <a:ext uri="{FF2B5EF4-FFF2-40B4-BE49-F238E27FC236}">
                <a16:creationId xmlns:a16="http://schemas.microsoft.com/office/drawing/2014/main" id="{17ACB49B-A378-6709-62D7-BC3A05B1A961}"/>
              </a:ext>
            </a:extLst>
          </p:cNvPr>
          <p:cNvPicPr>
            <a:picLocks noChangeAspect="1"/>
          </p:cNvPicPr>
          <p:nvPr/>
        </p:nvPicPr>
        <p:blipFill>
          <a:blip r:embed="rId4"/>
          <a:stretch>
            <a:fillRect/>
          </a:stretch>
        </p:blipFill>
        <p:spPr>
          <a:xfrm>
            <a:off x="2140226" y="4746457"/>
            <a:ext cx="2743200" cy="2224216"/>
          </a:xfrm>
          <a:prstGeom prst="rect">
            <a:avLst/>
          </a:prstGeom>
        </p:spPr>
      </p:pic>
      <p:pic>
        <p:nvPicPr>
          <p:cNvPr id="9" name="Picture 8" descr="A close-up of a planet&#10;&#10;Description automatically generated">
            <a:extLst>
              <a:ext uri="{FF2B5EF4-FFF2-40B4-BE49-F238E27FC236}">
                <a16:creationId xmlns:a16="http://schemas.microsoft.com/office/drawing/2014/main" id="{B022248C-CAFE-9766-D601-8A57217503A4}"/>
              </a:ext>
            </a:extLst>
          </p:cNvPr>
          <p:cNvPicPr>
            <a:picLocks noChangeAspect="1"/>
          </p:cNvPicPr>
          <p:nvPr/>
        </p:nvPicPr>
        <p:blipFill>
          <a:blip r:embed="rId5"/>
          <a:stretch>
            <a:fillRect/>
          </a:stretch>
        </p:blipFill>
        <p:spPr>
          <a:xfrm>
            <a:off x="5320748" y="2548805"/>
            <a:ext cx="2743200" cy="2224216"/>
          </a:xfrm>
          <a:prstGeom prst="rect">
            <a:avLst/>
          </a:prstGeom>
        </p:spPr>
      </p:pic>
      <p:pic>
        <p:nvPicPr>
          <p:cNvPr id="11" name="Picture 10" descr="A rocket flying in space&#10;&#10;Description automatically generated">
            <a:extLst>
              <a:ext uri="{FF2B5EF4-FFF2-40B4-BE49-F238E27FC236}">
                <a16:creationId xmlns:a16="http://schemas.microsoft.com/office/drawing/2014/main" id="{B6F28AD2-5859-E13D-1DDC-E3D40D23722C}"/>
              </a:ext>
            </a:extLst>
          </p:cNvPr>
          <p:cNvPicPr>
            <a:picLocks noChangeAspect="1"/>
          </p:cNvPicPr>
          <p:nvPr/>
        </p:nvPicPr>
        <p:blipFill>
          <a:blip r:embed="rId6"/>
          <a:stretch>
            <a:fillRect/>
          </a:stretch>
        </p:blipFill>
        <p:spPr>
          <a:xfrm>
            <a:off x="8722139" y="2389509"/>
            <a:ext cx="2776330" cy="1836027"/>
          </a:xfrm>
          <a:prstGeom prst="rect">
            <a:avLst/>
          </a:prstGeom>
        </p:spPr>
      </p:pic>
      <p:pic>
        <p:nvPicPr>
          <p:cNvPr id="12" name="Picture 11" descr="A mountain on a planet&#10;&#10;Description automatically generated">
            <a:extLst>
              <a:ext uri="{FF2B5EF4-FFF2-40B4-BE49-F238E27FC236}">
                <a16:creationId xmlns:a16="http://schemas.microsoft.com/office/drawing/2014/main" id="{14E9B29A-1A16-EA5D-D87A-5816E631EE7D}"/>
              </a:ext>
            </a:extLst>
          </p:cNvPr>
          <p:cNvPicPr>
            <a:picLocks noChangeAspect="1"/>
          </p:cNvPicPr>
          <p:nvPr/>
        </p:nvPicPr>
        <p:blipFill>
          <a:blip r:embed="rId7"/>
          <a:stretch>
            <a:fillRect/>
          </a:stretch>
        </p:blipFill>
        <p:spPr>
          <a:xfrm>
            <a:off x="8987183" y="4404109"/>
            <a:ext cx="2743200" cy="2224216"/>
          </a:xfrm>
          <a:prstGeom prst="rect">
            <a:avLst/>
          </a:prstGeom>
        </p:spPr>
      </p:pic>
      <p:sp>
        <p:nvSpPr>
          <p:cNvPr id="13" name="TextBox 12">
            <a:extLst>
              <a:ext uri="{FF2B5EF4-FFF2-40B4-BE49-F238E27FC236}">
                <a16:creationId xmlns:a16="http://schemas.microsoft.com/office/drawing/2014/main" id="{C5636F9D-8277-392A-508D-A79E842DDF5B}"/>
              </a:ext>
            </a:extLst>
          </p:cNvPr>
          <p:cNvSpPr txBox="1"/>
          <p:nvPr/>
        </p:nvSpPr>
        <p:spPr>
          <a:xfrm>
            <a:off x="8862391" y="745434"/>
            <a:ext cx="2967934" cy="1366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Rectangle 13">
            <a:extLst>
              <a:ext uri="{FF2B5EF4-FFF2-40B4-BE49-F238E27FC236}">
                <a16:creationId xmlns:a16="http://schemas.microsoft.com/office/drawing/2014/main" id="{A438ABE7-5334-916E-444A-52D873FB3EB3}"/>
              </a:ext>
            </a:extLst>
          </p:cNvPr>
          <p:cNvSpPr/>
          <p:nvPr/>
        </p:nvSpPr>
        <p:spPr>
          <a:xfrm>
            <a:off x="8417891" y="673652"/>
            <a:ext cx="3003825" cy="122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accent4"/>
                </a:solidFill>
                <a:latin typeface="Consolas"/>
                <a:ea typeface="Calibri"/>
                <a:cs typeface="Calibri"/>
              </a:rPr>
              <a:t>Our maps have been created in 3D format in Blender, but also in real-life form.</a:t>
            </a:r>
          </a:p>
        </p:txBody>
      </p:sp>
      <p:pic>
        <p:nvPicPr>
          <p:cNvPr id="3" name="Picture 2" descr="A model of a rocket and a planet in space&#10;&#10;Description automatically generated">
            <a:extLst>
              <a:ext uri="{FF2B5EF4-FFF2-40B4-BE49-F238E27FC236}">
                <a16:creationId xmlns:a16="http://schemas.microsoft.com/office/drawing/2014/main" id="{ED501D91-67AB-D11D-EB40-D646E096C627}"/>
              </a:ext>
            </a:extLst>
          </p:cNvPr>
          <p:cNvPicPr>
            <a:picLocks noChangeAspect="1"/>
          </p:cNvPicPr>
          <p:nvPr/>
        </p:nvPicPr>
        <p:blipFill>
          <a:blip r:embed="rId8"/>
          <a:stretch>
            <a:fillRect/>
          </a:stretch>
        </p:blipFill>
        <p:spPr>
          <a:xfrm>
            <a:off x="5411304" y="4895539"/>
            <a:ext cx="3048001" cy="2025443"/>
          </a:xfrm>
          <a:prstGeom prst="rect">
            <a:avLst/>
          </a:prstGeom>
        </p:spPr>
      </p:pic>
    </p:spTree>
    <p:extLst>
      <p:ext uri="{BB962C8B-B14F-4D97-AF65-F5344CB8AC3E}">
        <p14:creationId xmlns:p14="http://schemas.microsoft.com/office/powerpoint/2010/main" val="50066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3978986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172A-C2A9-7469-FBF6-9497E75B7299}"/>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DE7476F2-F63E-6F83-9A12-1137990E8C8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pic>
        <p:nvPicPr>
          <p:cNvPr id="6" name="Picture 5" descr="BBC Two - Earth, Series 1, Human">
            <a:extLst>
              <a:ext uri="{FF2B5EF4-FFF2-40B4-BE49-F238E27FC236}">
                <a16:creationId xmlns:a16="http://schemas.microsoft.com/office/drawing/2014/main" id="{AC014F1F-EF16-56DC-3CCE-F812D82359B0}"/>
              </a:ext>
            </a:extLst>
          </p:cNvPr>
          <p:cNvPicPr>
            <a:picLocks noChangeAspect="1"/>
          </p:cNvPicPr>
          <p:nvPr/>
        </p:nvPicPr>
        <p:blipFill>
          <a:blip r:embed="rId2"/>
          <a:stretch>
            <a:fillRect/>
          </a:stretch>
        </p:blipFill>
        <p:spPr>
          <a:xfrm>
            <a:off x="-3511" y="-16083"/>
            <a:ext cx="12198198" cy="6868605"/>
          </a:xfrm>
          <a:prstGeom prst="rect">
            <a:avLst/>
          </a:prstGeom>
        </p:spPr>
      </p:pic>
      <p:sp>
        <p:nvSpPr>
          <p:cNvPr id="7" name="Rectangle 6">
            <a:extLst>
              <a:ext uri="{FF2B5EF4-FFF2-40B4-BE49-F238E27FC236}">
                <a16:creationId xmlns:a16="http://schemas.microsoft.com/office/drawing/2014/main" id="{E5EC6AB6-B0E9-0E46-C357-97B325E67C73}"/>
              </a:ext>
            </a:extLst>
          </p:cNvPr>
          <p:cNvSpPr/>
          <p:nvPr/>
        </p:nvSpPr>
        <p:spPr>
          <a:xfrm>
            <a:off x="742811" y="1689790"/>
            <a:ext cx="5596833" cy="4526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dirty="0">
                <a:solidFill>
                  <a:schemeClr val="accent4"/>
                </a:solidFill>
                <a:latin typeface="Consolas"/>
                <a:ea typeface="Calibri"/>
                <a:cs typeface="Calibri"/>
              </a:rPr>
              <a:t>The first Earth Observation Satellite was constructed by NASA in 1960. It serves as a source of information for many scientifical researches and keeps helping humans in a lot of ways. Moreover, you can see wonderful things from up there.</a:t>
            </a:r>
          </a:p>
        </p:txBody>
      </p:sp>
      <p:sp>
        <p:nvSpPr>
          <p:cNvPr id="10" name="Rectangle 9">
            <a:extLst>
              <a:ext uri="{FF2B5EF4-FFF2-40B4-BE49-F238E27FC236}">
                <a16:creationId xmlns:a16="http://schemas.microsoft.com/office/drawing/2014/main" id="{33EEBF56-C733-1D19-5C10-F1A3896CCD57}"/>
              </a:ext>
            </a:extLst>
          </p:cNvPr>
          <p:cNvSpPr/>
          <p:nvPr/>
        </p:nvSpPr>
        <p:spPr>
          <a:xfrm>
            <a:off x="2357781" y="360429"/>
            <a:ext cx="7337287" cy="103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accent4"/>
                </a:solidFill>
                <a:latin typeface="Consolas"/>
                <a:ea typeface="Calibri"/>
                <a:cs typeface="Calibri"/>
              </a:rPr>
              <a:t>THE EARTH OBSERVATION SATELLITE</a:t>
            </a:r>
            <a:endParaRPr lang="en-US" sz="3600" dirty="0">
              <a:solidFill>
                <a:schemeClr val="accent4"/>
              </a:solidFill>
              <a:latin typeface="Consolas"/>
            </a:endParaRPr>
          </a:p>
        </p:txBody>
      </p:sp>
      <p:pic>
        <p:nvPicPr>
          <p:cNvPr id="5" name="Content Placeholder 4" descr="The growing need for Earth Observation Satellites to deal with Climate  Change | ORF">
            <a:extLst>
              <a:ext uri="{FF2B5EF4-FFF2-40B4-BE49-F238E27FC236}">
                <a16:creationId xmlns:a16="http://schemas.microsoft.com/office/drawing/2014/main" id="{449E64A5-5DBA-156C-0ED4-588C50A845D8}"/>
              </a:ext>
            </a:extLst>
          </p:cNvPr>
          <p:cNvPicPr>
            <a:picLocks noGrp="1" noChangeAspect="1"/>
          </p:cNvPicPr>
          <p:nvPr>
            <p:ph idx="1"/>
          </p:nvPr>
        </p:nvPicPr>
        <p:blipFill>
          <a:blip r:embed="rId3"/>
          <a:stretch>
            <a:fillRect/>
          </a:stretch>
        </p:blipFill>
        <p:spPr>
          <a:xfrm>
            <a:off x="6619185" y="2355126"/>
            <a:ext cx="5126935" cy="3502164"/>
          </a:xfrm>
        </p:spPr>
      </p:pic>
    </p:spTree>
    <p:extLst>
      <p:ext uri="{BB962C8B-B14F-4D97-AF65-F5344CB8AC3E}">
        <p14:creationId xmlns:p14="http://schemas.microsoft.com/office/powerpoint/2010/main" val="104399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3043030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84B8-B2BB-D0D6-912F-1B47C920B476}"/>
              </a:ext>
            </a:extLst>
          </p:cNvPr>
          <p:cNvSpPr>
            <a:spLocks noGrp="1"/>
          </p:cNvSpPr>
          <p:nvPr>
            <p:ph type="title"/>
          </p:nvPr>
        </p:nvSpPr>
        <p:spPr/>
        <p:txBody>
          <a:bodyPr/>
          <a:lstStyle/>
          <a:p>
            <a:endParaRPr lang="en-US"/>
          </a:p>
        </p:txBody>
      </p:sp>
      <p:pic>
        <p:nvPicPr>
          <p:cNvPr id="5" name="Picture 4" descr="BBC Two - Earth, Series 1, Human">
            <a:extLst>
              <a:ext uri="{FF2B5EF4-FFF2-40B4-BE49-F238E27FC236}">
                <a16:creationId xmlns:a16="http://schemas.microsoft.com/office/drawing/2014/main" id="{F3AF5284-F1EF-C334-C0A8-66E216187DB3}"/>
              </a:ext>
            </a:extLst>
          </p:cNvPr>
          <p:cNvPicPr>
            <a:picLocks noChangeAspect="1"/>
          </p:cNvPicPr>
          <p:nvPr/>
        </p:nvPicPr>
        <p:blipFill>
          <a:blip r:embed="rId2"/>
          <a:stretch>
            <a:fillRect/>
          </a:stretch>
        </p:blipFill>
        <p:spPr>
          <a:xfrm>
            <a:off x="-1716" y="1310"/>
            <a:ext cx="12198198" cy="6868605"/>
          </a:xfrm>
          <a:prstGeom prst="rect">
            <a:avLst/>
          </a:prstGeom>
        </p:spPr>
      </p:pic>
      <p:sp>
        <p:nvSpPr>
          <p:cNvPr id="7" name="Rectangle 6">
            <a:extLst>
              <a:ext uri="{FF2B5EF4-FFF2-40B4-BE49-F238E27FC236}">
                <a16:creationId xmlns:a16="http://schemas.microsoft.com/office/drawing/2014/main" id="{4E4CA948-1072-1190-C059-D9C1222A2F39}"/>
              </a:ext>
            </a:extLst>
          </p:cNvPr>
          <p:cNvSpPr/>
          <p:nvPr/>
        </p:nvSpPr>
        <p:spPr>
          <a:xfrm>
            <a:off x="3141867" y="369954"/>
            <a:ext cx="5864087" cy="11816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accent4"/>
                </a:solidFill>
                <a:latin typeface="Consolas"/>
                <a:ea typeface="Calibri"/>
                <a:cs typeface="Calibri"/>
              </a:rPr>
              <a:t>CALORIS BASIN, MERCURY</a:t>
            </a:r>
            <a:endParaRPr lang="en-US" sz="3600" dirty="0">
              <a:solidFill>
                <a:schemeClr val="accent4"/>
              </a:solidFill>
              <a:latin typeface="Consolas"/>
            </a:endParaRPr>
          </a:p>
        </p:txBody>
      </p:sp>
      <p:sp>
        <p:nvSpPr>
          <p:cNvPr id="9" name="Rectangle 8">
            <a:extLst>
              <a:ext uri="{FF2B5EF4-FFF2-40B4-BE49-F238E27FC236}">
                <a16:creationId xmlns:a16="http://schemas.microsoft.com/office/drawing/2014/main" id="{6BF56084-E386-79F3-4C4A-4DAE6C2800FC}"/>
              </a:ext>
            </a:extLst>
          </p:cNvPr>
          <p:cNvSpPr/>
          <p:nvPr/>
        </p:nvSpPr>
        <p:spPr>
          <a:xfrm>
            <a:off x="5878442" y="1715049"/>
            <a:ext cx="5477566" cy="47266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accent4"/>
                </a:solidFill>
                <a:latin typeface="Consolas"/>
                <a:ea typeface="Calibri"/>
                <a:cs typeface="Calibri"/>
              </a:rPr>
              <a:t>The </a:t>
            </a:r>
            <a:r>
              <a:rPr lang="en-US" sz="2400" err="1">
                <a:solidFill>
                  <a:schemeClr val="accent4"/>
                </a:solidFill>
                <a:latin typeface="Consolas"/>
                <a:ea typeface="Calibri"/>
                <a:cs typeface="Calibri"/>
              </a:rPr>
              <a:t>Caloris</a:t>
            </a:r>
            <a:r>
              <a:rPr lang="en-US" sz="2400" dirty="0">
                <a:solidFill>
                  <a:schemeClr val="accent4"/>
                </a:solidFill>
                <a:latin typeface="Consolas"/>
                <a:ea typeface="Calibri"/>
                <a:cs typeface="Calibri"/>
              </a:rPr>
              <a:t> Basin is a huge crater on the surface of Mercury. It is the aftermath of a collision between an asteroid and the closest planet to the Sun. The impact also formed rocks with strange shapes. This crater has been studied by NASA for a long time and still remains a wonder for many scientists and astrology enthusiasts.</a:t>
            </a:r>
            <a:endParaRPr lang="en-US" sz="2400" dirty="0">
              <a:solidFill>
                <a:schemeClr val="accent4"/>
              </a:solidFill>
              <a:latin typeface="Consolas"/>
            </a:endParaRPr>
          </a:p>
        </p:txBody>
      </p:sp>
      <p:pic>
        <p:nvPicPr>
          <p:cNvPr id="4" name="Content Placeholder 3" descr="Caloris Basin">
            <a:extLst>
              <a:ext uri="{FF2B5EF4-FFF2-40B4-BE49-F238E27FC236}">
                <a16:creationId xmlns:a16="http://schemas.microsoft.com/office/drawing/2014/main" id="{38D8724F-D95F-7346-4210-43D232859141}"/>
              </a:ext>
            </a:extLst>
          </p:cNvPr>
          <p:cNvPicPr>
            <a:picLocks noGrp="1" noChangeAspect="1"/>
          </p:cNvPicPr>
          <p:nvPr>
            <p:ph idx="1"/>
          </p:nvPr>
        </p:nvPicPr>
        <p:blipFill>
          <a:blip r:embed="rId3"/>
          <a:stretch>
            <a:fillRect/>
          </a:stretch>
        </p:blipFill>
        <p:spPr>
          <a:xfrm>
            <a:off x="903982" y="1836668"/>
            <a:ext cx="4641427" cy="4351338"/>
          </a:xfrm>
        </p:spPr>
      </p:pic>
    </p:spTree>
    <p:extLst>
      <p:ext uri="{BB962C8B-B14F-4D97-AF65-F5344CB8AC3E}">
        <p14:creationId xmlns:p14="http://schemas.microsoft.com/office/powerpoint/2010/main" val="3679290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BC Two - Earth, Series 1, Human">
            <a:extLst>
              <a:ext uri="{FF2B5EF4-FFF2-40B4-BE49-F238E27FC236}">
                <a16:creationId xmlns:a16="http://schemas.microsoft.com/office/drawing/2014/main" id="{BDD86E7F-2001-54E1-0C1D-2999B797132D}"/>
              </a:ext>
            </a:extLst>
          </p:cNvPr>
          <p:cNvPicPr>
            <a:picLocks noChangeAspect="1"/>
          </p:cNvPicPr>
          <p:nvPr/>
        </p:nvPicPr>
        <p:blipFill>
          <a:blip r:embed="rId2"/>
          <a:stretch>
            <a:fillRect/>
          </a:stretch>
        </p:blipFill>
        <p:spPr>
          <a:xfrm>
            <a:off x="-1716" y="-17739"/>
            <a:ext cx="12198198" cy="7056343"/>
          </a:xfrm>
          <a:prstGeom prst="rect">
            <a:avLst/>
          </a:prstGeom>
        </p:spPr>
      </p:pic>
      <p:sp>
        <p:nvSpPr>
          <p:cNvPr id="5" name="TextBox 4">
            <a:extLst>
              <a:ext uri="{FF2B5EF4-FFF2-40B4-BE49-F238E27FC236}">
                <a16:creationId xmlns:a16="http://schemas.microsoft.com/office/drawing/2014/main" id="{9FD6B4AF-5E28-797E-07FE-BBE03FD46911}"/>
              </a:ext>
            </a:extLst>
          </p:cNvPr>
          <p:cNvSpPr txBox="1"/>
          <p:nvPr/>
        </p:nvSpPr>
        <p:spPr>
          <a:xfrm>
            <a:off x="4552207" y="22142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87AC6DF-4878-A0E6-3990-A4588ECF917C}"/>
              </a:ext>
            </a:extLst>
          </p:cNvPr>
          <p:cNvSpPr txBox="1"/>
          <p:nvPr/>
        </p:nvSpPr>
        <p:spPr>
          <a:xfrm>
            <a:off x="306779" y="267194"/>
            <a:ext cx="100445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rgbClr val="FFC000"/>
              </a:solidFill>
              <a:latin typeface="Consolas"/>
              <a:ea typeface="Calibri"/>
              <a:cs typeface="Calibri"/>
            </a:endParaRPr>
          </a:p>
        </p:txBody>
      </p:sp>
      <p:sp>
        <p:nvSpPr>
          <p:cNvPr id="7" name="TextBox 6">
            <a:extLst>
              <a:ext uri="{FF2B5EF4-FFF2-40B4-BE49-F238E27FC236}">
                <a16:creationId xmlns:a16="http://schemas.microsoft.com/office/drawing/2014/main" id="{6E035A44-6B56-C1F7-0673-749E7E018A85}"/>
              </a:ext>
            </a:extLst>
          </p:cNvPr>
          <p:cNvSpPr txBox="1"/>
          <p:nvPr/>
        </p:nvSpPr>
        <p:spPr>
          <a:xfrm>
            <a:off x="257174" y="2290081"/>
            <a:ext cx="758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4"/>
              </a:solidFill>
              <a:latin typeface="Consolas"/>
              <a:ea typeface="Calibri"/>
              <a:cs typeface="Calibri"/>
            </a:endParaRPr>
          </a:p>
        </p:txBody>
      </p:sp>
      <p:sp>
        <p:nvSpPr>
          <p:cNvPr id="9" name="Rectangle 8">
            <a:extLst>
              <a:ext uri="{FF2B5EF4-FFF2-40B4-BE49-F238E27FC236}">
                <a16:creationId xmlns:a16="http://schemas.microsoft.com/office/drawing/2014/main" id="{1BD597CF-D821-3783-534E-AE289710522E}"/>
              </a:ext>
            </a:extLst>
          </p:cNvPr>
          <p:cNvSpPr/>
          <p:nvPr/>
        </p:nvSpPr>
        <p:spPr>
          <a:xfrm>
            <a:off x="380999" y="383381"/>
            <a:ext cx="10106025"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rgbClr val="FFC000"/>
                </a:solidFill>
                <a:latin typeface="Consolas"/>
              </a:rPr>
              <a:t>YH "Outer Space Tourism Agency"</a:t>
            </a:r>
            <a:endParaRPr lang="en-US"/>
          </a:p>
        </p:txBody>
      </p:sp>
      <p:sp>
        <p:nvSpPr>
          <p:cNvPr id="10" name="Rectangle 9">
            <a:extLst>
              <a:ext uri="{FF2B5EF4-FFF2-40B4-BE49-F238E27FC236}">
                <a16:creationId xmlns:a16="http://schemas.microsoft.com/office/drawing/2014/main" id="{CC49C4D1-A93C-DCEE-2463-46834D47B294}"/>
              </a:ext>
            </a:extLst>
          </p:cNvPr>
          <p:cNvSpPr/>
          <p:nvPr/>
        </p:nvSpPr>
        <p:spPr>
          <a:xfrm>
            <a:off x="183598" y="2985155"/>
            <a:ext cx="3703569" cy="2221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accent4"/>
                </a:solidFill>
                <a:latin typeface="Consolas"/>
                <a:ea typeface="Calibri"/>
                <a:cs typeface="Calibri"/>
              </a:rPr>
              <a:t>"Outer Space Tourism Agency" by Young Hackers tries to make the dream of being able to go on a vacation in space </a:t>
            </a:r>
            <a:endParaRPr lang="en-US" sz="2000" dirty="0">
              <a:solidFill>
                <a:schemeClr val="accent4"/>
              </a:solidFill>
              <a:latin typeface="Consolas"/>
              <a:ea typeface="Calibri"/>
              <a:cs typeface="Calibri"/>
            </a:endParaRPr>
          </a:p>
          <a:p>
            <a:r>
              <a:rPr lang="en-US" sz="2000" b="1" dirty="0">
                <a:solidFill>
                  <a:schemeClr val="accent4"/>
                </a:solidFill>
                <a:latin typeface="Consolas"/>
                <a:ea typeface="Calibri"/>
                <a:cs typeface="Calibri"/>
              </a:rPr>
              <a:t>as close as possible to reality.</a:t>
            </a:r>
            <a:endParaRPr lang="en-US" dirty="0">
              <a:solidFill>
                <a:schemeClr val="accent4"/>
              </a:solidFill>
            </a:endParaRPr>
          </a:p>
        </p:txBody>
      </p:sp>
      <p:pic>
        <p:nvPicPr>
          <p:cNvPr id="8" name="Picture 7" descr="Planets of the solar system&#10;&#10;Description automatically generated">
            <a:extLst>
              <a:ext uri="{FF2B5EF4-FFF2-40B4-BE49-F238E27FC236}">
                <a16:creationId xmlns:a16="http://schemas.microsoft.com/office/drawing/2014/main" id="{0E780957-E5A2-7F7A-A313-EE2D52FD6623}"/>
              </a:ext>
            </a:extLst>
          </p:cNvPr>
          <p:cNvPicPr>
            <a:picLocks noChangeAspect="1"/>
          </p:cNvPicPr>
          <p:nvPr/>
        </p:nvPicPr>
        <p:blipFill>
          <a:blip r:embed="rId3"/>
          <a:stretch>
            <a:fillRect/>
          </a:stretch>
        </p:blipFill>
        <p:spPr>
          <a:xfrm>
            <a:off x="4006850" y="2949939"/>
            <a:ext cx="3720274" cy="24912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B78811-C171-0419-E4CD-7E0067B90668}"/>
              </a:ext>
            </a:extLst>
          </p:cNvPr>
          <p:cNvPicPr>
            <a:picLocks noChangeAspect="1"/>
          </p:cNvPicPr>
          <p:nvPr/>
        </p:nvPicPr>
        <p:blipFill rotWithShape="1">
          <a:blip r:embed="rId4"/>
          <a:srcRect l="20926" t="45096" r="35890" b="22927"/>
          <a:stretch/>
        </p:blipFill>
        <p:spPr>
          <a:xfrm>
            <a:off x="7897163" y="1537173"/>
            <a:ext cx="1863381" cy="7797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E5E88D1-9363-3309-7FE2-E358487EC618}"/>
              </a:ext>
            </a:extLst>
          </p:cNvPr>
          <p:cNvPicPr>
            <a:picLocks noChangeAspect="1"/>
          </p:cNvPicPr>
          <p:nvPr/>
        </p:nvPicPr>
        <p:blipFill rotWithShape="1">
          <a:blip r:embed="rId5"/>
          <a:srcRect l="18377" t="32602" r="26408" b="11912"/>
          <a:stretch/>
        </p:blipFill>
        <p:spPr>
          <a:xfrm>
            <a:off x="9855118" y="1533387"/>
            <a:ext cx="1619686" cy="917137"/>
          </a:xfrm>
          <a:prstGeom prst="rect">
            <a:avLst/>
          </a:prstGeom>
        </p:spPr>
      </p:pic>
      <p:pic>
        <p:nvPicPr>
          <p:cNvPr id="14" name="Content Placeholder 3" descr="A screenshot of a website&#10;&#10;Description automatically generated">
            <a:extLst>
              <a:ext uri="{FF2B5EF4-FFF2-40B4-BE49-F238E27FC236}">
                <a16:creationId xmlns:a16="http://schemas.microsoft.com/office/drawing/2014/main" id="{4924D643-B1CB-CB7C-EC28-3856DB008D88}"/>
              </a:ext>
            </a:extLst>
          </p:cNvPr>
          <p:cNvPicPr>
            <a:picLocks noChangeAspect="1"/>
          </p:cNvPicPr>
          <p:nvPr/>
        </p:nvPicPr>
        <p:blipFill>
          <a:blip r:embed="rId6"/>
          <a:stretch>
            <a:fillRect/>
          </a:stretch>
        </p:blipFill>
        <p:spPr>
          <a:xfrm>
            <a:off x="7902161" y="4721447"/>
            <a:ext cx="1789873" cy="857564"/>
          </a:xfrm>
          <a:prstGeom prst="rect">
            <a:avLst/>
          </a:prstGeom>
        </p:spPr>
      </p:pic>
      <p:pic>
        <p:nvPicPr>
          <p:cNvPr id="16" name="Content Placeholder 13" descr="A planet in space with a sunset&#10;&#10;Description automatically generated">
            <a:extLst>
              <a:ext uri="{FF2B5EF4-FFF2-40B4-BE49-F238E27FC236}">
                <a16:creationId xmlns:a16="http://schemas.microsoft.com/office/drawing/2014/main" id="{EE3792F6-D254-A28A-BC99-7D94C94E2833}"/>
              </a:ext>
            </a:extLst>
          </p:cNvPr>
          <p:cNvPicPr>
            <a:picLocks noChangeAspect="1"/>
          </p:cNvPicPr>
          <p:nvPr/>
        </p:nvPicPr>
        <p:blipFill>
          <a:blip r:embed="rId7"/>
          <a:stretch>
            <a:fillRect/>
          </a:stretch>
        </p:blipFill>
        <p:spPr>
          <a:xfrm>
            <a:off x="9860033" y="3601324"/>
            <a:ext cx="1845227" cy="8826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32C5069-95C3-9864-5CDD-785629D15DAE}"/>
              </a:ext>
            </a:extLst>
          </p:cNvPr>
          <p:cNvPicPr>
            <a:picLocks noChangeAspect="1"/>
          </p:cNvPicPr>
          <p:nvPr/>
        </p:nvPicPr>
        <p:blipFill rotWithShape="1">
          <a:blip r:embed="rId8"/>
          <a:srcRect l="18758" t="30996" r="26899" b="17130"/>
          <a:stretch/>
        </p:blipFill>
        <p:spPr>
          <a:xfrm>
            <a:off x="7897693" y="2478157"/>
            <a:ext cx="1777193" cy="94682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E96FB7FF-E670-9345-A529-E5D39D33A500}"/>
              </a:ext>
            </a:extLst>
          </p:cNvPr>
          <p:cNvPicPr>
            <a:picLocks noChangeAspect="1"/>
          </p:cNvPicPr>
          <p:nvPr/>
        </p:nvPicPr>
        <p:blipFill rotWithShape="1">
          <a:blip r:embed="rId9"/>
          <a:srcRect l="18686" t="31994" r="27515" b="14338"/>
          <a:stretch/>
        </p:blipFill>
        <p:spPr>
          <a:xfrm>
            <a:off x="7895949" y="3601693"/>
            <a:ext cx="1785965" cy="100309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412C516-E3B1-6F6E-E494-9BF53BF55102}"/>
              </a:ext>
            </a:extLst>
          </p:cNvPr>
          <p:cNvPicPr>
            <a:picLocks noChangeAspect="1"/>
          </p:cNvPicPr>
          <p:nvPr/>
        </p:nvPicPr>
        <p:blipFill rotWithShape="1">
          <a:blip r:embed="rId10"/>
          <a:srcRect l="18985" t="29766" r="26316" b="16054"/>
          <a:stretch/>
        </p:blipFill>
        <p:spPr>
          <a:xfrm>
            <a:off x="9856138" y="2581028"/>
            <a:ext cx="1746431" cy="971799"/>
          </a:xfrm>
          <a:prstGeom prst="rect">
            <a:avLst/>
          </a:prstGeom>
        </p:spPr>
      </p:pic>
      <p:sp>
        <p:nvSpPr>
          <p:cNvPr id="13" name="Rectangle 12">
            <a:extLst>
              <a:ext uri="{FF2B5EF4-FFF2-40B4-BE49-F238E27FC236}">
                <a16:creationId xmlns:a16="http://schemas.microsoft.com/office/drawing/2014/main" id="{689CD17C-5339-C3BC-9B3C-AFC3501B3517}"/>
              </a:ext>
            </a:extLst>
          </p:cNvPr>
          <p:cNvSpPr/>
          <p:nvPr/>
        </p:nvSpPr>
        <p:spPr>
          <a:xfrm>
            <a:off x="9834562" y="4719637"/>
            <a:ext cx="1895475" cy="790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Consolas"/>
                <a:ea typeface="Calibri"/>
                <a:cs typeface="Calibri"/>
              </a:rPr>
              <a:t>Thank you!</a:t>
            </a:r>
            <a:endParaRPr lang="en-US" sz="2400" dirty="0">
              <a:solidFill>
                <a:schemeClr val="accent4"/>
              </a:solidFill>
              <a:latin typeface="Consolas"/>
            </a:endParaRPr>
          </a:p>
        </p:txBody>
      </p:sp>
    </p:spTree>
    <p:extLst>
      <p:ext uri="{BB962C8B-B14F-4D97-AF65-F5344CB8AC3E}">
        <p14:creationId xmlns:p14="http://schemas.microsoft.com/office/powerpoint/2010/main" val="140081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602</cp:revision>
  <dcterms:created xsi:type="dcterms:W3CDTF">2023-10-07T19:50:33Z</dcterms:created>
  <dcterms:modified xsi:type="dcterms:W3CDTF">2023-10-08T08:17:24Z</dcterms:modified>
</cp:coreProperties>
</file>